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handoutMasterIdLst>
    <p:handoutMasterId r:id="rId15"/>
  </p:handoutMasterIdLst>
  <p:sldIdLst>
    <p:sldId id="256" r:id="rId2"/>
    <p:sldId id="264" r:id="rId3"/>
    <p:sldId id="265" r:id="rId4"/>
    <p:sldId id="274" r:id="rId5"/>
    <p:sldId id="267" r:id="rId6"/>
    <p:sldId id="269" r:id="rId7"/>
    <p:sldId id="272" r:id="rId8"/>
    <p:sldId id="271" r:id="rId9"/>
    <p:sldId id="273" r:id="rId10"/>
    <p:sldId id="275" r:id="rId11"/>
    <p:sldId id="276" r:id="rId12"/>
    <p:sldId id="277" r:id="rId13"/>
    <p:sldId id="278" r:id="rId14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34">
          <p15:clr>
            <a:srgbClr val="A4A3A4"/>
          </p15:clr>
        </p15:guide>
        <p15:guide id="2" pos="280">
          <p15:clr>
            <a:srgbClr val="A4A3A4"/>
          </p15:clr>
        </p15:guide>
        <p15:guide id="3" pos="7404">
          <p15:clr>
            <a:srgbClr val="A4A3A4"/>
          </p15:clr>
        </p15:guide>
        <p15:guide id="4" pos="38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2483C3"/>
    <a:srgbClr val="60CBED"/>
    <a:srgbClr val="214A9C"/>
    <a:srgbClr val="652E93"/>
    <a:srgbClr val="6B6B6B"/>
    <a:srgbClr val="264DAE"/>
    <a:srgbClr val="4ADAD7"/>
    <a:srgbClr val="8A8A8A"/>
    <a:srgbClr val="90A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775" autoAdjust="0"/>
  </p:normalViewPr>
  <p:slideViewPr>
    <p:cSldViewPr snapToGrid="0">
      <p:cViewPr>
        <p:scale>
          <a:sx n="105" d="100"/>
          <a:sy n="105" d="100"/>
        </p:scale>
        <p:origin x="-96" y="-294"/>
      </p:cViewPr>
      <p:guideLst>
        <p:guide orient="horz" pos="2234"/>
        <p:guide pos="280"/>
        <p:guide pos="7404"/>
        <p:guide pos="3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54"/>
    </p:cViewPr>
  </p:sorterViewPr>
  <p:notesViewPr>
    <p:cSldViewPr snapToGrid="0" showGuides="1">
      <p:cViewPr varScale="1">
        <p:scale>
          <a:sx n="58" d="100"/>
          <a:sy n="58" d="100"/>
        </p:scale>
        <p:origin x="-2698" y="-77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35D66-3B7E-4B52-998E-1824D51866ED}" type="datetimeFigureOut">
              <a:rPr lang="en-US" smtClean="0">
                <a:latin typeface="Arial" panose="020B0604020202020204" pitchFamily="34" charset="0"/>
              </a:rPr>
              <a:t>3/4/2016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AF609-2A93-4C1D-9C09-D9A052051311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00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gradFill flip="none" rotWithShape="1">
            <a:gsLst>
              <a:gs pos="71000">
                <a:srgbClr val="2483C3"/>
              </a:gs>
              <a:gs pos="0">
                <a:srgbClr val="652E93"/>
              </a:gs>
              <a:gs pos="35000">
                <a:srgbClr val="214A9C"/>
              </a:gs>
              <a:gs pos="100000">
                <a:srgbClr val="60CBED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Arial" panose="020B0604020202020204" pitchFamily="34" charset="0"/>
            </a:endParaRPr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320039" y="1458427"/>
            <a:ext cx="10255195" cy="2907239"/>
          </a:xfrm>
        </p:spPr>
        <p:txBody>
          <a:bodyPr/>
          <a:lstStyle>
            <a:lvl1pPr algn="l" defTabSz="914400" rtl="0" eaLnBrk="1" latinLnBrk="0" hangingPunct="1">
              <a:lnSpc>
                <a:spcPts val="6200"/>
              </a:lnSpc>
              <a:spcBef>
                <a:spcPct val="0"/>
              </a:spcBef>
              <a:buNone/>
              <a:defRPr lang="en-US" sz="5400" b="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20040" y="5824255"/>
            <a:ext cx="4875530" cy="297004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2359" y="365760"/>
            <a:ext cx="3968646" cy="65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20040" y="5429595"/>
            <a:ext cx="4886960" cy="384721"/>
          </a:xfrm>
        </p:spPr>
        <p:txBody>
          <a:bodyPr wrap="squar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Speaker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1561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535" y="1339745"/>
            <a:ext cx="5470158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Arial" panose="020B0604020202020204" pitchFamily="34" charset="0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rgbClr val="435153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rgbClr val="435153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rgbClr val="435153"/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306190" y="432215"/>
            <a:ext cx="114488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ounded Rectangle 9"/>
          <p:cNvSpPr/>
          <p:nvPr userDrawn="1"/>
        </p:nvSpPr>
        <p:spPr>
          <a:xfrm>
            <a:off x="6643910" y="1416141"/>
            <a:ext cx="5011655" cy="459903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47000">
                <a:schemeClr val="bg1"/>
              </a:gs>
              <a:gs pos="100000">
                <a:srgbClr val="EDDFF5"/>
              </a:gs>
            </a:gsLst>
            <a:lin ang="2700000" scaled="1"/>
            <a:tileRect/>
          </a:gra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959819" y="1747683"/>
            <a:ext cx="4314844" cy="1900292"/>
          </a:xfrm>
        </p:spPr>
        <p:txBody>
          <a:bodyPr/>
          <a:lstStyle>
            <a:lvl1pPr marL="114300" indent="-114300">
              <a:buFontTx/>
              <a:buNone/>
              <a:defRPr sz="2000">
                <a:latin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7078322" y="4876801"/>
            <a:ext cx="4058272" cy="326243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600">
                <a:latin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 flipH="1">
            <a:off x="6651789" y="1335314"/>
            <a:ext cx="1" cy="4760687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25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190" y="301752"/>
            <a:ext cx="5497160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2530" y="1600200"/>
            <a:ext cx="5521538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marL="406400" indent="0">
              <a:buClr>
                <a:schemeClr val="accent5"/>
              </a:buClr>
              <a:buFontTx/>
              <a:buNone/>
              <a:tabLst/>
              <a:defRPr>
                <a:solidFill>
                  <a:schemeClr val="tx2"/>
                </a:solidFill>
                <a:latin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3511" y="1600200"/>
            <a:ext cx="5338705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06400" indent="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None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423509" y="301752"/>
            <a:ext cx="5267039" cy="838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6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Two Column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Title Right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16000">
                    <a:schemeClr val="tx2"/>
                  </a:gs>
                  <a:gs pos="100000">
                    <a:srgbClr val="28A7DF"/>
                  </a:gs>
                </a:gsLst>
                <a:lin ang="1800000" scaled="0"/>
                <a:tileRect/>
              </a:gradFill>
              <a:effectLst/>
              <a:uLnTx/>
              <a:uFillTx/>
              <a:latin typeface="+mj-lt"/>
              <a:ea typeface="+mj-ea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980558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56362" y="1600201"/>
            <a:ext cx="3495823" cy="439102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388823" y="1600200"/>
            <a:ext cx="3457733" cy="4362450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398863" y="1600201"/>
            <a:ext cx="3510635" cy="4333875"/>
          </a:xfrm>
        </p:spPr>
        <p:txBody>
          <a:bodyPr/>
          <a:lstStyle>
            <a:lvl1pPr algn="l" defTabSz="914400" rtl="0" eaLnBrk="1" latinLnBrk="0" hangingPunct="1">
              <a:lnSpc>
                <a:spcPct val="95000"/>
              </a:lnSpc>
              <a:defRPr lang="en-US" sz="20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defRPr lang="en-US" sz="16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2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200" kern="1200" dirty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323012" y="421732"/>
            <a:ext cx="3559137" cy="830997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339222" y="421732"/>
            <a:ext cx="3559137" cy="830997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8362224" y="421732"/>
            <a:ext cx="3559137" cy="830997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dirty="0" smtClean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109352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8108666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10" y="439710"/>
            <a:ext cx="11420017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479561" y="1476375"/>
            <a:ext cx="11249684" cy="4305300"/>
          </a:xfrm>
        </p:spPr>
        <p:txBody>
          <a:bodyPr anchor="ctr" anchorCtr="1"/>
          <a:lstStyle>
            <a:lvl1pPr>
              <a:buNone/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535" y="6062115"/>
            <a:ext cx="9945743" cy="276999"/>
          </a:xfrm>
        </p:spPr>
        <p:txBody>
          <a:bodyPr wrap="square" anchor="b" anchorCtr="0">
            <a:sp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rgbClr val="435153"/>
                </a:solidFill>
                <a:latin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829" y="5430244"/>
            <a:ext cx="11408626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9098" y="1600200"/>
            <a:ext cx="5338705" cy="374904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2400" baseline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96644" y="1481559"/>
            <a:ext cx="4570809" cy="3922314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829" y="5430244"/>
            <a:ext cx="11408626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822" y="5852161"/>
            <a:ext cx="10813351" cy="38417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493B93"/>
                </a:solidFill>
                <a:latin typeface="Arial" panose="020B0604020202020204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2532" y="649224"/>
            <a:ext cx="10813350" cy="4480560"/>
          </a:xfrm>
        </p:spPr>
        <p:txBody>
          <a:bodyPr/>
          <a:lstStyle>
            <a:lvl1pPr marL="236538" indent="-236538" algn="l" defTabSz="914400" rtl="0" eaLnBrk="1" latinLnBrk="0" hangingPunct="1">
              <a:lnSpc>
                <a:spcPts val="5200"/>
              </a:lnSpc>
              <a:spcBef>
                <a:spcPct val="20000"/>
              </a:spcBef>
              <a:buClr>
                <a:schemeClr val="tx1"/>
              </a:buClr>
              <a:buFont typeface="Arial" pitchFamily="34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“Format large quotes using this slide layout. Be sure to cite your source below.”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909" y="484633"/>
            <a:ext cx="11416999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-2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 smtClean="0"/>
              <a:t>Format large quotes using this slide layout. Be sure to cite your source below.”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3505" y="5358903"/>
            <a:ext cx="11429936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Arial" panose="020B0604020202020204" pitchFamily="34" charset="0"/>
              </a:rPr>
              <a:t>© 2015 Cisco and/or its affiliates. All rights reserved.</a:t>
            </a:r>
            <a:endParaRPr lang="en-US" sz="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190" y="1918741"/>
            <a:ext cx="548849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kumimoji="0" lang="en-US" sz="54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1650" y="777667"/>
            <a:ext cx="5192439" cy="5287676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lang="en-US" sz="2000" kern="1200" dirty="0">
                <a:solidFill>
                  <a:srgbClr val="493B9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marL="0" lvl="0" indent="0" algn="l" defTabSz="914400" rtl="0" eaLnBrk="1" latinLnBrk="0" hangingPunct="1">
              <a:lnSpc>
                <a:spcPts val="2400"/>
              </a:lnSpc>
              <a:spcBef>
                <a:spcPts val="0"/>
              </a:spcBef>
              <a:buClr>
                <a:srgbClr val="435153"/>
              </a:buClr>
              <a:buFont typeface="Arial" pitchFamily="34" charset="0"/>
              <a:buNone/>
            </a:pPr>
            <a:r>
              <a:rPr lang="en-US" dirty="0" smtClean="0"/>
              <a:t>Tell your story here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5980558" y="777667"/>
            <a:ext cx="0" cy="5287676"/>
          </a:xfrm>
          <a:prstGeom prst="line">
            <a:avLst/>
          </a:prstGeom>
          <a:ln w="76200" cap="rnd">
            <a:gradFill>
              <a:gsLst>
                <a:gs pos="0">
                  <a:schemeClr val="tx1"/>
                </a:gs>
                <a:gs pos="50000">
                  <a:schemeClr val="accent4"/>
                </a:gs>
                <a:gs pos="100000">
                  <a:schemeClr val="tx2"/>
                </a:gs>
              </a:gsLst>
              <a:lin ang="1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5" y="4464067"/>
            <a:ext cx="10811488" cy="384175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normAutofit/>
          </a:bodyPr>
          <a:lstStyle>
            <a:lvl1pPr marL="0" indent="0" algn="l">
              <a:buNone/>
              <a:defRPr lang="en-US" sz="2000" kern="1200" dirty="0">
                <a:solidFill>
                  <a:srgbClr val="493B9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1248229"/>
            <a:ext cx="10813350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</a:t>
            </a:r>
            <a:br>
              <a:rPr lang="en-US" dirty="0" smtClean="0"/>
            </a:br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15094" y="4862154"/>
            <a:ext cx="10811488" cy="355482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>
                <a:solidFill>
                  <a:srgbClr val="493B9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15092" y="5231003"/>
            <a:ext cx="10811488" cy="297004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400">
                <a:solidFill>
                  <a:srgbClr val="493B93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15" y="384754"/>
            <a:ext cx="3778122" cy="62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6" y="4279393"/>
            <a:ext cx="6244863" cy="38417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kumimoji="0" lang="en-US" sz="2000" b="0" i="0" u="none" strike="noStrike" kern="1200" cap="none" spc="0" normalizeH="0" baseline="0" dirty="0">
                <a:ln>
                  <a:noFill/>
                </a:ln>
                <a:solidFill>
                  <a:srgbClr val="493B9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186" y="3282696"/>
            <a:ext cx="6281773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482840" y="1620215"/>
            <a:ext cx="3470174" cy="3484220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521843" y="671342"/>
            <a:ext cx="7130463" cy="44996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1842" y="5164752"/>
            <a:ext cx="7128213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2532991" y="671342"/>
            <a:ext cx="7103800" cy="4499658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3777" y="5243838"/>
            <a:ext cx="6763665" cy="838200"/>
          </a:xfrm>
        </p:spPr>
        <p:txBody>
          <a:bodyPr anchor="ctr"/>
          <a:lstStyle>
            <a:lvl1pPr>
              <a:defRPr sz="2600"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Arial" panose="020B0604020202020204" pitchFamily="34" charset="0"/>
              </a:rPr>
              <a:t>© 2015 Cisco and/or its affiliates. All rights reserved.</a:t>
            </a:r>
            <a:endParaRPr lang="en-US" sz="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450987" y="310895"/>
            <a:ext cx="4363599" cy="281426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50987" y="310895"/>
            <a:ext cx="4363599" cy="2814269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06191" y="3429000"/>
            <a:ext cx="9343297" cy="142192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Arial" panose="020B0604020202020204" pitchFamily="34" charset="0"/>
              </a:rPr>
              <a:t>© 2015 Cisco and/or its affiliates. All rights reserved.</a:t>
            </a:r>
            <a:endParaRPr lang="en-US" sz="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6562846" y="859536"/>
            <a:ext cx="4931216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6562846" y="859536"/>
            <a:ext cx="4931216" cy="502920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6191" y="728973"/>
            <a:ext cx="5798380" cy="1089529"/>
          </a:xfrm>
        </p:spPr>
        <p:txBody>
          <a:bodyPr anchor="t">
            <a:sp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Arial" panose="020B0604020202020204" pitchFamily="34" charset="0"/>
              </a:rPr>
              <a:t>© 2015 Cisco and/or its affiliates. All rights reserved.</a:t>
            </a:r>
            <a:endParaRPr lang="en-US" sz="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4890343" y="311149"/>
            <a:ext cx="4356380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0712" y="311149"/>
            <a:ext cx="4356013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6501" y="311149"/>
            <a:ext cx="4343685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654" y="311149"/>
            <a:ext cx="4362532" cy="2660652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346883" y="311150"/>
            <a:ext cx="2408138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46883" y="311150"/>
            <a:ext cx="2408137" cy="1308101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46501" y="3028951"/>
            <a:ext cx="3335085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654" y="3028951"/>
            <a:ext cx="3353932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880957" y="3028951"/>
            <a:ext cx="5365768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6769" y="3028951"/>
            <a:ext cx="5369956" cy="3458934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9346883" y="1683658"/>
            <a:ext cx="2408138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46883" y="1676400"/>
            <a:ext cx="2408137" cy="3449410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346883" y="5182961"/>
            <a:ext cx="2408138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46883" y="5182961"/>
            <a:ext cx="2408137" cy="1304925"/>
          </a:xfrm>
          <a:solidFill>
            <a:schemeClr val="bg1">
              <a:alpha val="30000"/>
            </a:schemeClr>
          </a:solidFill>
          <a:ln>
            <a:solidFill>
              <a:srgbClr val="FFFFFF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47517" y="6584514"/>
            <a:ext cx="108370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Arial" panose="020B0604020202020204" pitchFamily="34" charset="0"/>
              </a:rPr>
              <a:t>© 2015 Cisco and/or its affiliates. All rights reserved.</a:t>
            </a:r>
            <a:endParaRPr lang="en-US" sz="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0986" y="310896"/>
            <a:ext cx="11299041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44385" y="339924"/>
            <a:ext cx="11296883" cy="6054185"/>
          </a:xfrm>
          <a:ln>
            <a:solidFill>
              <a:srgbClr val="FFFFFF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640200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Arial" panose="020B0604020202020204" pitchFamily="34" charset="0"/>
              </a:rPr>
              <a:t>© 2015 Cisco and/or its affiliates. All rights reserved.</a:t>
            </a:r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384" y="6380781"/>
            <a:ext cx="11300057" cy="16047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21889" y="-91440"/>
            <a:ext cx="12432602" cy="704088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Arial" panose="020B0604020202020204" pitchFamily="34" charset="0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3522570" y="777240"/>
            <a:ext cx="7861792" cy="4425696"/>
          </a:xfrm>
          <a:solidFill>
            <a:srgbClr val="000000"/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4751" y="5803472"/>
            <a:ext cx="4033077" cy="67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5" y="-1587"/>
            <a:ext cx="12188825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36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1248229"/>
            <a:ext cx="10813350" cy="2907239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Presentation </a:t>
            </a:r>
            <a:br>
              <a:rPr lang="en-US" dirty="0" smtClean="0"/>
            </a:br>
            <a:r>
              <a:rPr lang="en-US" dirty="0" smtClean="0"/>
              <a:t>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9313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640200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Arial" panose="020B0604020202020204" pitchFamily="34" charset="0"/>
              </a:rPr>
              <a:t>© 2015 Cisco and/or its affiliates. All rights reserved.</a:t>
            </a:r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5" y="-1587"/>
            <a:ext cx="12188825" cy="6858000"/>
          </a:xfrm>
          <a:prstGeom prst="rect">
            <a:avLst/>
          </a:prstGeom>
        </p:spPr>
      </p:pic>
      <p:sp>
        <p:nvSpPr>
          <p:cNvPr id="18" name="Rectangle 17"/>
          <p:cNvSpPr>
            <a:spLocks noChangeArrowheads="1"/>
          </p:cNvSpPr>
          <p:nvPr userDrawn="1"/>
        </p:nvSpPr>
        <p:spPr bwMode="black">
          <a:xfrm>
            <a:off x="5884495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/>
          </p:cNvSpPr>
          <p:nvPr userDrawn="1"/>
        </p:nvSpPr>
        <p:spPr bwMode="black">
          <a:xfrm>
            <a:off x="6125923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4" name="Freeform 33"/>
          <p:cNvSpPr>
            <a:spLocks/>
          </p:cNvSpPr>
          <p:nvPr userDrawn="1"/>
        </p:nvSpPr>
        <p:spPr bwMode="black">
          <a:xfrm>
            <a:off x="5711014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5" name="Freeform 34"/>
          <p:cNvSpPr>
            <a:spLocks noEditPoints="1"/>
          </p:cNvSpPr>
          <p:nvPr userDrawn="1"/>
        </p:nvSpPr>
        <p:spPr bwMode="black">
          <a:xfrm>
            <a:off x="6289284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 userDrawn="1"/>
        </p:nvSpPr>
        <p:spPr bwMode="black">
          <a:xfrm>
            <a:off x="5979427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 userDrawn="1"/>
        </p:nvSpPr>
        <p:spPr bwMode="black">
          <a:xfrm>
            <a:off x="5628610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black">
          <a:xfrm>
            <a:off x="5737999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 userDrawn="1"/>
        </p:nvSpPr>
        <p:spPr bwMode="black">
          <a:xfrm>
            <a:off x="5845462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 userDrawn="1"/>
        </p:nvSpPr>
        <p:spPr bwMode="black">
          <a:xfrm>
            <a:off x="5954851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 userDrawn="1"/>
        </p:nvSpPr>
        <p:spPr bwMode="black">
          <a:xfrm>
            <a:off x="6061831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 userDrawn="1"/>
        </p:nvSpPr>
        <p:spPr bwMode="black">
          <a:xfrm>
            <a:off x="6171221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 userDrawn="1"/>
        </p:nvSpPr>
        <p:spPr bwMode="black">
          <a:xfrm>
            <a:off x="6280611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 userDrawn="1"/>
        </p:nvSpPr>
        <p:spPr bwMode="black">
          <a:xfrm>
            <a:off x="6388072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 userDrawn="1"/>
        </p:nvSpPr>
        <p:spPr bwMode="black">
          <a:xfrm>
            <a:off x="6497462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34" grpId="0" animBg="1"/>
      <p:bldP spid="35" grpId="0" animBg="1"/>
      <p:bldP spid="36" grpId="0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blu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5" y="-1587"/>
            <a:ext cx="12188825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859364" y="3060489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Arial" panose="020B0604020202020204" pitchFamily="34" charset="0"/>
              </a:rPr>
              <a:t>Thank you.</a:t>
            </a:r>
            <a:endParaRPr lang="en-US" sz="3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43867" y="3078071"/>
            <a:ext cx="4747501" cy="7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34" name="Rectangle 33"/>
          <p:cNvSpPr>
            <a:spLocks noChangeArrowheads="1"/>
          </p:cNvSpPr>
          <p:nvPr userDrawn="1"/>
        </p:nvSpPr>
        <p:spPr bwMode="black">
          <a:xfrm>
            <a:off x="5884495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5" name="Freeform 34"/>
          <p:cNvSpPr>
            <a:spLocks/>
          </p:cNvSpPr>
          <p:nvPr userDrawn="1"/>
        </p:nvSpPr>
        <p:spPr bwMode="black">
          <a:xfrm>
            <a:off x="6125923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 userDrawn="1"/>
        </p:nvSpPr>
        <p:spPr bwMode="black">
          <a:xfrm>
            <a:off x="5711014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 noEditPoints="1"/>
          </p:cNvSpPr>
          <p:nvPr userDrawn="1"/>
        </p:nvSpPr>
        <p:spPr bwMode="black">
          <a:xfrm>
            <a:off x="6289284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black">
          <a:xfrm>
            <a:off x="5979427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 userDrawn="1"/>
        </p:nvSpPr>
        <p:spPr bwMode="black">
          <a:xfrm>
            <a:off x="5628610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 userDrawn="1"/>
        </p:nvSpPr>
        <p:spPr bwMode="black">
          <a:xfrm>
            <a:off x="5737999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 userDrawn="1"/>
        </p:nvSpPr>
        <p:spPr bwMode="black">
          <a:xfrm>
            <a:off x="5845462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 userDrawn="1"/>
        </p:nvSpPr>
        <p:spPr bwMode="black">
          <a:xfrm>
            <a:off x="5954851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 userDrawn="1"/>
        </p:nvSpPr>
        <p:spPr bwMode="black">
          <a:xfrm>
            <a:off x="6061831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 userDrawn="1"/>
        </p:nvSpPr>
        <p:spPr bwMode="black">
          <a:xfrm>
            <a:off x="6171221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 userDrawn="1"/>
        </p:nvSpPr>
        <p:spPr bwMode="black">
          <a:xfrm>
            <a:off x="6280611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 userDrawn="1"/>
        </p:nvSpPr>
        <p:spPr bwMode="black">
          <a:xfrm>
            <a:off x="6388072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 userDrawn="1"/>
        </p:nvSpPr>
        <p:spPr bwMode="black">
          <a:xfrm>
            <a:off x="6497462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0096D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-red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8000"/>
          </a:xfrm>
          <a:prstGeom prst="rect">
            <a:avLst/>
          </a:prstGeom>
        </p:spPr>
      </p:pic>
      <p:sp>
        <p:nvSpPr>
          <p:cNvPr id="34" name="TextBox 33"/>
          <p:cNvSpPr txBox="1"/>
          <p:nvPr userDrawn="1"/>
        </p:nvSpPr>
        <p:spPr>
          <a:xfrm>
            <a:off x="859364" y="3060489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Arial" panose="020B0604020202020204" pitchFamily="34" charset="0"/>
              </a:rPr>
              <a:t>Thank you.</a:t>
            </a:r>
            <a:endParaRPr lang="en-US" sz="3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43867" y="3078071"/>
            <a:ext cx="4747501" cy="7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449942"/>
            <a:ext cx="11395434" cy="35124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349021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© 2015 Cisco and/or its affiliates. All rights reserved.</a:t>
            </a:r>
            <a:endParaRPr lang="en-US" sz="600" kern="1200" dirty="0">
              <a:solidFill>
                <a:srgbClr val="80808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513" y="4114799"/>
            <a:ext cx="11315700" cy="243508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592" userDrawn="1">
          <p15:clr>
            <a:srgbClr val="FBAE40"/>
          </p15:clr>
        </p15:guide>
        <p15:guide id="2" pos="263" userDrawn="1">
          <p15:clr>
            <a:srgbClr val="FBAE40"/>
          </p15:clr>
        </p15:guide>
        <p15:guide id="3" pos="7391" userDrawn="1">
          <p15:clr>
            <a:srgbClr val="FBAE40"/>
          </p15:clr>
        </p15:guide>
        <p15:guide id="4" orient="horz" pos="412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449942"/>
            <a:ext cx="11395434" cy="35124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349021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© 2015 Cisco and/or its affiliates. All rights reserved.</a:t>
            </a:r>
            <a:endParaRPr lang="en-US" sz="600" kern="1200" dirty="0">
              <a:solidFill>
                <a:srgbClr val="80808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6612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592">
          <p15:clr>
            <a:srgbClr val="FBAE40"/>
          </p15:clr>
        </p15:guide>
        <p15:guide id="2" pos="263">
          <p15:clr>
            <a:srgbClr val="FBAE40"/>
          </p15:clr>
        </p15:guide>
        <p15:guide id="3" pos="7391">
          <p15:clr>
            <a:srgbClr val="FBAE40"/>
          </p15:clr>
        </p15:guide>
        <p15:guide id="4" orient="horz" pos="412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449942"/>
            <a:ext cx="11395434" cy="35124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349021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© 2015 Cisco and/or its affiliates. All rights reserved.</a:t>
            </a:r>
            <a:endParaRPr lang="en-US" sz="600" kern="1200" dirty="0">
              <a:solidFill>
                <a:srgbClr val="80808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44385" y="4084320"/>
            <a:ext cx="11297829" cy="2459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99704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 Seg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399142"/>
            <a:ext cx="11395434" cy="4134758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0" dirty="0">
                <a:gradFill flip="none" rotWithShape="1">
                  <a:gsLst>
                    <a:gs pos="16000">
                      <a:srgbClr val="6B308D">
                        <a:lumMod val="80000"/>
                        <a:lumOff val="20000"/>
                      </a:srgbClr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latin typeface="Arial" panose="020B0604020202020204" pitchFamily="34" charset="0"/>
                <a:ea typeface="+mj-ea"/>
                <a:cs typeface="Arial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</a:pPr>
            <a:r>
              <a:rPr lang="en-US" dirty="0" smtClean="0"/>
              <a:t>Segue Title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rgbClr val="FFFFFF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349021" y="6584513"/>
            <a:ext cx="791023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marL="0" algn="l" defTabSz="814388" rtl="0" eaLnBrk="1" latinLnBrk="0" hangingPunct="1">
              <a:lnSpc>
                <a:spcPct val="100000"/>
              </a:lnSpc>
            </a:pPr>
            <a:r>
              <a:rPr lang="en-US" sz="600" kern="1200" dirty="0" smtClean="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+mn-cs"/>
              </a:rPr>
              <a:t>© 2015 Cisco and/or its affiliates. All rights reserved.</a:t>
            </a:r>
            <a:endParaRPr lang="en-US" sz="600" kern="1200" dirty="0">
              <a:solidFill>
                <a:srgbClr val="80808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384" y="6380781"/>
            <a:ext cx="11300057" cy="160471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2439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190" y="432215"/>
            <a:ext cx="11448832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04721" y="1344168"/>
            <a:ext cx="11433118" cy="4965192"/>
          </a:xfrm>
        </p:spPr>
        <p:txBody>
          <a:bodyPr vert="horz" lIns="91440" tIns="45720" rIns="91440" bIns="45720" rtlCol="0">
            <a:noAutofit/>
          </a:bodyPr>
          <a:lstStyle>
            <a:lvl1pPr>
              <a:defRPr lang="en-US" dirty="0" smtClean="0">
                <a:latin typeface="Arial" panose="020B0604020202020204" pitchFamily="34" charset="0"/>
              </a:defRPr>
            </a:lvl1pPr>
            <a:lvl2pPr>
              <a:defRPr lang="en-US" dirty="0" smtClean="0">
                <a:latin typeface="Arial" panose="020B0604020202020204" pitchFamily="34" charset="0"/>
              </a:defRPr>
            </a:lvl2pPr>
            <a:lvl3pPr>
              <a:defRPr lang="en-US" dirty="0" smtClean="0">
                <a:latin typeface="Arial" panose="020B0604020202020204" pitchFamily="34" charset="0"/>
              </a:defRPr>
            </a:lvl3pPr>
            <a:lvl4pPr>
              <a:defRPr lang="en-US" dirty="0" smtClean="0">
                <a:latin typeface="Arial" panose="020B0604020202020204" pitchFamily="34" charset="0"/>
              </a:defRPr>
            </a:lvl4pPr>
            <a:lvl5pPr>
              <a:defRPr lang="en-US" dirty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5480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74075" y="1339745"/>
            <a:ext cx="549513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06190" y="432215"/>
            <a:ext cx="11448832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06190" y="1339745"/>
            <a:ext cx="5495135" cy="49657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ts val="1480"/>
              </a:spcBef>
              <a:defRPr lang="en-US" sz="18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95000"/>
              </a:lnSpc>
              <a:spcBef>
                <a:spcPts val="600"/>
              </a:spcBef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569912" indent="0"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95000"/>
              </a:lnSpc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95000"/>
              </a:lnSpc>
              <a:defRPr lang="en-US" sz="1400" kern="1200" dirty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384" y="6380781"/>
            <a:ext cx="11300057" cy="160471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190" y="432215"/>
            <a:ext cx="11448832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pPr lvl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190" y="1339746"/>
            <a:ext cx="11433118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335077" y="6586247"/>
            <a:ext cx="4559499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808080"/>
                </a:solidFill>
                <a:latin typeface="Arial" panose="020B0604020202020204" pitchFamily="34" charset="0"/>
              </a:rPr>
              <a:t>© 2016 Cisco and/or its affiliates. All rights reserved.</a:t>
            </a:r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603694" y="6580409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808080"/>
                </a:solidFill>
                <a:latin typeface="Arial" panose="020B0604020202020204" pitchFamily="34" charset="0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29" r:id="rId2"/>
    <p:sldLayoutId id="2147483937" r:id="rId3"/>
    <p:sldLayoutId id="2147483900" r:id="rId4"/>
    <p:sldLayoutId id="2147483955" r:id="rId5"/>
    <p:sldLayoutId id="2147483939" r:id="rId6"/>
    <p:sldLayoutId id="2147483932" r:id="rId7"/>
    <p:sldLayoutId id="2147483933" r:id="rId8"/>
    <p:sldLayoutId id="2147483902" r:id="rId9"/>
    <p:sldLayoutId id="2147483903" r:id="rId10"/>
    <p:sldLayoutId id="2147483935" r:id="rId11"/>
    <p:sldLayoutId id="2147483905" r:id="rId12"/>
    <p:sldLayoutId id="2147483906" r:id="rId13"/>
    <p:sldLayoutId id="2147483907" r:id="rId14"/>
    <p:sldLayoutId id="2147483908" r:id="rId15"/>
    <p:sldLayoutId id="2147483909" r:id="rId16"/>
    <p:sldLayoutId id="2147483910" r:id="rId17"/>
    <p:sldLayoutId id="2147483913" r:id="rId18"/>
    <p:sldLayoutId id="2147483911" r:id="rId19"/>
    <p:sldLayoutId id="2147483912" r:id="rId20"/>
    <p:sldLayoutId id="2147483914" r:id="rId21"/>
    <p:sldLayoutId id="2147483915" r:id="rId22"/>
    <p:sldLayoutId id="2147483916" r:id="rId23"/>
    <p:sldLayoutId id="2147483917" r:id="rId24"/>
    <p:sldLayoutId id="2147483918" r:id="rId25"/>
    <p:sldLayoutId id="2147483919" r:id="rId26"/>
    <p:sldLayoutId id="2147483921" r:id="rId27"/>
    <p:sldLayoutId id="2147483922" r:id="rId28"/>
    <p:sldLayoutId id="2147483936" r:id="rId29"/>
    <p:sldLayoutId id="2147483923" r:id="rId30"/>
    <p:sldLayoutId id="2147483924" r:id="rId31"/>
    <p:sldLayoutId id="2147483925" r:id="rId32"/>
    <p:sldLayoutId id="2147483926" r:id="rId33"/>
    <p:sldLayoutId id="2147483927" r:id="rId3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0" lang="en-US" sz="3600" b="0" i="0" u="none" strike="noStrike" kern="1200" cap="none" spc="0" normalizeH="0" baseline="0" dirty="0">
          <a:ln>
            <a:noFill/>
          </a:ln>
          <a:gradFill flip="none" rotWithShape="1">
            <a:gsLst>
              <a:gs pos="16000">
                <a:schemeClr val="tx2"/>
              </a:gs>
              <a:gs pos="100000">
                <a:srgbClr val="28A7DF"/>
              </a:gs>
            </a:gsLst>
            <a:lin ang="1800000" scaled="0"/>
            <a:tileRect/>
          </a:gradFill>
          <a:effectLst/>
          <a:uLnTx/>
          <a:uFillTx/>
          <a:latin typeface="Arial" panose="020B0604020202020204" pitchFamily="34" charset="0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rgbClr val="493B93"/>
        </a:buClr>
        <a:buSzPct val="90000"/>
        <a:buFont typeface="Arial" pitchFamily="34" charset="0"/>
        <a:buChar char="•"/>
        <a:tabLst/>
        <a:defRPr lang="en-US" sz="2200" kern="1200" dirty="0" smtClean="0">
          <a:solidFill>
            <a:srgbClr val="43515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43515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43515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43515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43515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eBGP 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fld id="{65E1936E-88EB-4DA6-97AF-B650E5D5B5A3}" type="datetime3">
              <a:rPr lang="en-US" smtClean="0"/>
              <a:t>4 March 2016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20040" y="4675222"/>
            <a:ext cx="6101308" cy="856645"/>
          </a:xfrm>
        </p:spPr>
        <p:txBody>
          <a:bodyPr/>
          <a:lstStyle/>
          <a:p>
            <a:r>
              <a:rPr lang="en-US" dirty="0" smtClean="0"/>
              <a:t>José Bernardo Lozano</a:t>
            </a:r>
          </a:p>
          <a:p>
            <a:r>
              <a:rPr lang="en-US" dirty="0" smtClean="0"/>
              <a:t>Technical Manager, Cisco Networking Academy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6481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eBGP Full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1" y="1344168"/>
            <a:ext cx="8360308" cy="4965192"/>
          </a:xfrm>
        </p:spPr>
        <p:txBody>
          <a:bodyPr/>
          <a:lstStyle/>
          <a:p>
            <a:r>
              <a:rPr lang="en-US" dirty="0" smtClean="0"/>
              <a:t>Full R1 and R4 Configuration</a:t>
            </a:r>
          </a:p>
          <a:p>
            <a:endParaRPr lang="en-US" dirty="0" smtClean="0"/>
          </a:p>
          <a:p>
            <a:pPr lvl="1"/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25997" y="1980104"/>
            <a:ext cx="362009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R1(config)# router </a:t>
            </a:r>
            <a:r>
              <a:rPr lang="en-US" sz="1600" dirty="0"/>
              <a:t>bgp </a:t>
            </a:r>
            <a:r>
              <a:rPr lang="en-US" sz="1600" dirty="0" smtClean="0"/>
              <a:t>65501</a:t>
            </a:r>
          </a:p>
          <a:p>
            <a:r>
              <a:rPr lang="en-US" sz="1600" dirty="0" smtClean="0"/>
              <a:t>neighbor </a:t>
            </a:r>
            <a:r>
              <a:rPr lang="en-US" sz="1600" dirty="0"/>
              <a:t>10.1.4.4 remote-as </a:t>
            </a:r>
            <a:r>
              <a:rPr lang="en-US" sz="1600" dirty="0" smtClean="0"/>
              <a:t>65502</a:t>
            </a:r>
            <a:endParaRPr lang="en-US" sz="1600" dirty="0"/>
          </a:p>
          <a:p>
            <a:r>
              <a:rPr lang="en-US" sz="1600" dirty="0" smtClean="0"/>
              <a:t>network </a:t>
            </a:r>
            <a:r>
              <a:rPr lang="en-US" sz="1600" dirty="0"/>
              <a:t>10.1.1.0 mask </a:t>
            </a:r>
            <a:r>
              <a:rPr lang="en-US" sz="1600" dirty="0" smtClean="0"/>
              <a:t>255.255.255.0 </a:t>
            </a:r>
          </a:p>
          <a:p>
            <a:r>
              <a:rPr lang="en-US" sz="1600" dirty="0" smtClean="0"/>
              <a:t>network </a:t>
            </a:r>
            <a:r>
              <a:rPr lang="en-US" sz="1600" dirty="0"/>
              <a:t>10.1.2.0 mask </a:t>
            </a:r>
            <a:r>
              <a:rPr lang="en-US" sz="1600" dirty="0" smtClean="0"/>
              <a:t>255.255.255.0</a:t>
            </a:r>
          </a:p>
          <a:p>
            <a:r>
              <a:rPr lang="en-US" sz="1600" dirty="0" smtClean="0"/>
              <a:t>!</a:t>
            </a:r>
            <a:endParaRPr lang="en-US" sz="1600" dirty="0"/>
          </a:p>
          <a:p>
            <a:r>
              <a:rPr lang="en-US" sz="1600" dirty="0"/>
              <a:t>router eigrp 1</a:t>
            </a:r>
          </a:p>
          <a:p>
            <a:r>
              <a:rPr lang="en-US" sz="1600" dirty="0"/>
              <a:t> network 10.0.0.0</a:t>
            </a:r>
          </a:p>
          <a:p>
            <a:r>
              <a:rPr lang="en-US" sz="1600" dirty="0"/>
              <a:t> network 172.16.0.0</a:t>
            </a:r>
          </a:p>
          <a:p>
            <a:r>
              <a:rPr lang="en-US" sz="1600" dirty="0"/>
              <a:t> passive-interface Serial1/0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484875" y="2047758"/>
            <a:ext cx="36200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R4(config)# router </a:t>
            </a:r>
            <a:r>
              <a:rPr lang="en-US" sz="1600" dirty="0"/>
              <a:t>bgp 65502</a:t>
            </a:r>
          </a:p>
          <a:p>
            <a:r>
              <a:rPr lang="en-US" sz="1600" dirty="0" smtClean="0"/>
              <a:t>neighbor </a:t>
            </a:r>
            <a:r>
              <a:rPr lang="en-US" sz="1600" dirty="0"/>
              <a:t>10.1.4.1 remote-as </a:t>
            </a:r>
            <a:r>
              <a:rPr lang="en-US" sz="1600" dirty="0" smtClean="0"/>
              <a:t>65501</a:t>
            </a:r>
          </a:p>
          <a:p>
            <a:r>
              <a:rPr lang="en-US" sz="1600" dirty="0"/>
              <a:t>n</a:t>
            </a:r>
            <a:r>
              <a:rPr lang="en-US" sz="1600" dirty="0" smtClean="0"/>
              <a:t>etwork 10.2.1.0 mask 255.255.255.0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364" y="3124514"/>
            <a:ext cx="7078069" cy="2786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1840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94073"/>
            <a:ext cx="11448832" cy="838200"/>
          </a:xfrm>
        </p:spPr>
        <p:txBody>
          <a:bodyPr/>
          <a:lstStyle/>
          <a:p>
            <a:r>
              <a:rPr lang="en-US" dirty="0" smtClean="0"/>
              <a:t>eBGP Verification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1" y="1344168"/>
            <a:ext cx="8360308" cy="4965192"/>
          </a:xfrm>
        </p:spPr>
        <p:txBody>
          <a:bodyPr/>
          <a:lstStyle/>
          <a:p>
            <a:endParaRPr lang="en-US" dirty="0" smtClean="0"/>
          </a:p>
          <a:p>
            <a:pPr lvl="1"/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03284" y="3072348"/>
            <a:ext cx="941523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R1# show </a:t>
            </a:r>
            <a:r>
              <a:rPr lang="en-US" sz="1600" b="1" dirty="0"/>
              <a:t>ip bgp</a:t>
            </a:r>
          </a:p>
          <a:p>
            <a:r>
              <a:rPr lang="en-US" sz="1600" dirty="0"/>
              <a:t>BGP table version is 8, local router ID is 10.1.1.1</a:t>
            </a:r>
          </a:p>
          <a:p>
            <a:r>
              <a:rPr lang="en-US" sz="1600" dirty="0"/>
              <a:t>Status codes: s suppressed, d damped, h history, * valid, &gt; best, i - internal, </a:t>
            </a:r>
          </a:p>
          <a:p>
            <a:r>
              <a:rPr lang="en-US" sz="1600" dirty="0"/>
              <a:t>              r RIB-failure, S Stale, m multipath, b backup-path, f RT-Filter, </a:t>
            </a:r>
          </a:p>
          <a:p>
            <a:r>
              <a:rPr lang="en-US" sz="1600" dirty="0"/>
              <a:t>              x best-external, a additional-path, c RIB-compressed, </a:t>
            </a:r>
          </a:p>
          <a:p>
            <a:r>
              <a:rPr lang="en-US" sz="1600" dirty="0"/>
              <a:t>Origin codes: i - IGP, e - EGP, ? - incomplete</a:t>
            </a:r>
          </a:p>
          <a:p>
            <a:r>
              <a:rPr lang="en-US" sz="1600" dirty="0"/>
              <a:t>RPKI validation codes: V valid, I invalid, N Not found</a:t>
            </a:r>
          </a:p>
          <a:p>
            <a:endParaRPr lang="en-US" sz="1600" dirty="0"/>
          </a:p>
          <a:p>
            <a:r>
              <a:rPr lang="en-US" sz="1600" dirty="0"/>
              <a:t>     Network          Next Hop            Metric LocPrf Weight Path</a:t>
            </a:r>
          </a:p>
          <a:p>
            <a:r>
              <a:rPr lang="en-US" sz="1600" dirty="0"/>
              <a:t> *&gt;  10.1.1.0/24      0.0.0.0                  0         </a:t>
            </a:r>
            <a:r>
              <a:rPr lang="en-US" sz="1600" dirty="0" smtClean="0"/>
              <a:t>        32768 </a:t>
            </a:r>
            <a:r>
              <a:rPr lang="en-US" sz="1600" dirty="0"/>
              <a:t>i</a:t>
            </a:r>
          </a:p>
          <a:p>
            <a:r>
              <a:rPr lang="en-US" sz="1600" dirty="0"/>
              <a:t> *&gt;  10.1.2.0/24      172.16.1.2          156160         32768 i</a:t>
            </a:r>
          </a:p>
          <a:p>
            <a:r>
              <a:rPr lang="en-US" sz="1600" b="1" dirty="0"/>
              <a:t> *&gt;  10.2.1.0/24      10.1.4.4                 0             </a:t>
            </a:r>
            <a:r>
              <a:rPr lang="en-US" sz="1600" b="1" dirty="0" smtClean="0"/>
              <a:t>           0 65502 i</a:t>
            </a:r>
          </a:p>
          <a:p>
            <a:endParaRPr lang="en-US" sz="1600" b="1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03284" y="903514"/>
            <a:ext cx="8360308" cy="55299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Some codes:</a:t>
            </a:r>
          </a:p>
          <a:p>
            <a:pPr lvl="1"/>
            <a:r>
              <a:rPr lang="en-US" b="1" dirty="0" smtClean="0"/>
              <a:t> *   </a:t>
            </a:r>
            <a:r>
              <a:rPr lang="en-US" dirty="0" smtClean="0"/>
              <a:t>Available Path, not selected by BGP Algorithm</a:t>
            </a:r>
          </a:p>
          <a:p>
            <a:pPr lvl="1"/>
            <a:r>
              <a:rPr lang="en-US" b="1" dirty="0" smtClean="0"/>
              <a:t>*&gt; </a:t>
            </a:r>
            <a:r>
              <a:rPr lang="en-US" dirty="0" smtClean="0"/>
              <a:t> Path Selected by BGP Algorithm. 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Will be registered in IP Routing table.</a:t>
            </a:r>
          </a:p>
          <a:p>
            <a:pPr lvl="1"/>
            <a:r>
              <a:rPr lang="en-US" b="1" dirty="0" smtClean="0"/>
              <a:t>Next Hop</a:t>
            </a:r>
            <a:r>
              <a:rPr lang="en-US" dirty="0" smtClean="0"/>
              <a:t> = 0.0.0.0 </a:t>
            </a:r>
            <a:r>
              <a:rPr lang="en-US" dirty="0"/>
              <a:t>for Directly Connected Networks</a:t>
            </a:r>
          </a:p>
          <a:p>
            <a:pPr lvl="1"/>
            <a:r>
              <a:rPr lang="en-US" b="1" dirty="0" smtClean="0"/>
              <a:t>Path</a:t>
            </a:r>
            <a:r>
              <a:rPr lang="en-US" dirty="0" smtClean="0"/>
              <a:t> = AS PATH</a:t>
            </a:r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b="1" dirty="0" smtClean="0"/>
          </a:p>
          <a:p>
            <a:endParaRPr lang="en-US" dirty="0" smtClean="0"/>
          </a:p>
          <a:p>
            <a:pPr lvl="1"/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5104" y="340297"/>
            <a:ext cx="4671902" cy="183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9140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94073"/>
            <a:ext cx="11448832" cy="838200"/>
          </a:xfrm>
        </p:spPr>
        <p:txBody>
          <a:bodyPr/>
          <a:lstStyle/>
          <a:p>
            <a:r>
              <a:rPr lang="en-US" dirty="0" smtClean="0"/>
              <a:t>eBGP Verification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1" y="1344168"/>
            <a:ext cx="8360308" cy="4965192"/>
          </a:xfrm>
        </p:spPr>
        <p:txBody>
          <a:bodyPr/>
          <a:lstStyle/>
          <a:p>
            <a:endParaRPr lang="en-US" dirty="0" smtClean="0"/>
          </a:p>
          <a:p>
            <a:pPr lvl="1"/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03284" y="3072348"/>
            <a:ext cx="941523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R4</a:t>
            </a:r>
            <a:r>
              <a:rPr lang="en-US" sz="1600" b="1" dirty="0" smtClean="0"/>
              <a:t># show </a:t>
            </a:r>
            <a:r>
              <a:rPr lang="en-US" sz="1600" b="1" dirty="0"/>
              <a:t>ip bgp </a:t>
            </a:r>
          </a:p>
          <a:p>
            <a:r>
              <a:rPr lang="en-US" sz="1600" dirty="0"/>
              <a:t>BGP table version is 8, local router ID is 10.2.1.4</a:t>
            </a:r>
          </a:p>
          <a:p>
            <a:r>
              <a:rPr lang="en-US" sz="1600" dirty="0"/>
              <a:t>Status codes: s suppressed, d damped, h history, * valid, &gt; best, i - internal, </a:t>
            </a:r>
          </a:p>
          <a:p>
            <a:r>
              <a:rPr lang="en-US" sz="1600" dirty="0"/>
              <a:t>              r RIB-failure, S Stale, m multipath, b backup-path, f RT-Filter, </a:t>
            </a:r>
          </a:p>
          <a:p>
            <a:r>
              <a:rPr lang="en-US" sz="1600" dirty="0"/>
              <a:t>              x best-external, a additional-path, c RIB-compressed, </a:t>
            </a:r>
          </a:p>
          <a:p>
            <a:r>
              <a:rPr lang="en-US" sz="1600" dirty="0"/>
              <a:t>Origin codes: i - IGP, e - EGP, ? - incomplete</a:t>
            </a:r>
          </a:p>
          <a:p>
            <a:r>
              <a:rPr lang="en-US" sz="1600" dirty="0"/>
              <a:t>RPKI validation codes: V valid, I invalid, N Not found</a:t>
            </a:r>
          </a:p>
          <a:p>
            <a:endParaRPr lang="en-US" sz="1600" dirty="0"/>
          </a:p>
          <a:p>
            <a:r>
              <a:rPr lang="en-US" sz="1600" dirty="0"/>
              <a:t>     Network          Next Hop            Metric </a:t>
            </a:r>
            <a:r>
              <a:rPr lang="en-US" sz="1600" dirty="0" smtClean="0"/>
              <a:t>   LocPrf </a:t>
            </a:r>
            <a:r>
              <a:rPr lang="en-US" sz="1600" dirty="0"/>
              <a:t>Weight Path</a:t>
            </a:r>
          </a:p>
          <a:p>
            <a:r>
              <a:rPr lang="en-US" sz="1600" b="1" dirty="0"/>
              <a:t> *&gt;  10.1.1.0/24      10.1.4.1                 </a:t>
            </a:r>
            <a:r>
              <a:rPr lang="en-US" sz="1600" b="1" dirty="0" smtClean="0"/>
              <a:t>     0                      0 </a:t>
            </a:r>
            <a:r>
              <a:rPr lang="en-US" sz="1600" b="1" dirty="0"/>
              <a:t>65501 i</a:t>
            </a:r>
          </a:p>
          <a:p>
            <a:r>
              <a:rPr lang="en-US" sz="1600" b="1" dirty="0"/>
              <a:t> *&gt;  10.1.2.0/24      10.1.4.1            156160             </a:t>
            </a:r>
            <a:r>
              <a:rPr lang="en-US" sz="1600" b="1" dirty="0" smtClean="0"/>
              <a:t>         0 </a:t>
            </a:r>
            <a:r>
              <a:rPr lang="en-US" sz="1600" b="1" dirty="0"/>
              <a:t>65501 i</a:t>
            </a:r>
          </a:p>
          <a:p>
            <a:r>
              <a:rPr lang="en-US" sz="1600" dirty="0"/>
              <a:t> *&gt;  10.2.1.0/24      0.0.0.0                  </a:t>
            </a:r>
            <a:r>
              <a:rPr lang="en-US" sz="1600" dirty="0" smtClean="0"/>
              <a:t>      0              32768 </a:t>
            </a:r>
            <a:r>
              <a:rPr lang="en-US" sz="1600" dirty="0"/>
              <a:t>i</a:t>
            </a:r>
          </a:p>
          <a:p>
            <a:endParaRPr lang="en-US" sz="1600" b="1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03284" y="925287"/>
            <a:ext cx="8360308" cy="5218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Some codes:</a:t>
            </a:r>
          </a:p>
          <a:p>
            <a:pPr lvl="1"/>
            <a:r>
              <a:rPr lang="en-US" b="1" dirty="0" smtClean="0"/>
              <a:t> *   </a:t>
            </a:r>
            <a:r>
              <a:rPr lang="en-US" dirty="0" smtClean="0"/>
              <a:t>Available Path, not selected by BGP Algorithm</a:t>
            </a:r>
          </a:p>
          <a:p>
            <a:pPr lvl="1"/>
            <a:r>
              <a:rPr lang="en-US" b="1" dirty="0" smtClean="0"/>
              <a:t>*&gt; </a:t>
            </a:r>
            <a:r>
              <a:rPr lang="en-US" dirty="0" smtClean="0"/>
              <a:t> Path Selected by BGP Algorithm</a:t>
            </a:r>
          </a:p>
          <a:p>
            <a:pPr lvl="1"/>
            <a:r>
              <a:rPr lang="en-US" dirty="0"/>
              <a:t>	Will be registered in IP </a:t>
            </a:r>
            <a:r>
              <a:rPr lang="en-US" dirty="0" smtClean="0"/>
              <a:t>Routing </a:t>
            </a:r>
            <a:r>
              <a:rPr lang="en-US" dirty="0"/>
              <a:t>table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Next Hop</a:t>
            </a:r>
            <a:r>
              <a:rPr lang="en-US" dirty="0" smtClean="0"/>
              <a:t> = 0.0.0.0 for Directly Connected Networks</a:t>
            </a:r>
          </a:p>
          <a:p>
            <a:pPr lvl="1"/>
            <a:r>
              <a:rPr lang="en-US" b="1" dirty="0"/>
              <a:t>Path</a:t>
            </a:r>
            <a:r>
              <a:rPr lang="en-US" dirty="0"/>
              <a:t> = AS PATH</a:t>
            </a:r>
            <a:endParaRPr lang="en-US" b="1" dirty="0"/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b="1" dirty="0" smtClean="0"/>
          </a:p>
          <a:p>
            <a:endParaRPr lang="en-US" dirty="0" smtClean="0"/>
          </a:p>
          <a:p>
            <a:pPr lvl="1"/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130" y="128396"/>
            <a:ext cx="5283850" cy="207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3269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94073"/>
            <a:ext cx="11448832" cy="838200"/>
          </a:xfrm>
        </p:spPr>
        <p:txBody>
          <a:bodyPr/>
          <a:lstStyle/>
          <a:p>
            <a:r>
              <a:rPr lang="en-US" dirty="0" smtClean="0"/>
              <a:t>Reachability to eBGP Advertised Networks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1" y="1344168"/>
            <a:ext cx="8360308" cy="4965192"/>
          </a:xfrm>
        </p:spPr>
        <p:txBody>
          <a:bodyPr/>
          <a:lstStyle/>
          <a:p>
            <a:endParaRPr lang="en-US" dirty="0" smtClean="0"/>
          </a:p>
          <a:p>
            <a:pPr lvl="1"/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03284" y="2105320"/>
            <a:ext cx="664863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 smtClean="0"/>
          </a:p>
          <a:p>
            <a:r>
              <a:rPr lang="en-US" sz="1400" b="1" dirty="0" smtClean="0"/>
              <a:t>R1(config)# router </a:t>
            </a:r>
            <a:r>
              <a:rPr lang="en-US" sz="1400" b="1" dirty="0"/>
              <a:t>eigrp 1</a:t>
            </a:r>
          </a:p>
          <a:p>
            <a:r>
              <a:rPr lang="en-US" sz="1400" dirty="0"/>
              <a:t> network 10.0.0.0</a:t>
            </a:r>
          </a:p>
          <a:p>
            <a:r>
              <a:rPr lang="en-US" sz="1400" dirty="0"/>
              <a:t> network 172.16.0.0</a:t>
            </a:r>
          </a:p>
          <a:p>
            <a:r>
              <a:rPr lang="en-US" sz="1400" b="1" dirty="0"/>
              <a:t> redistribute bgp 65501 metric 64 100 255 1 1500</a:t>
            </a:r>
          </a:p>
          <a:p>
            <a:r>
              <a:rPr lang="en-US" sz="1400" dirty="0"/>
              <a:t> passive-interface </a:t>
            </a:r>
            <a:r>
              <a:rPr lang="en-US" sz="1400" dirty="0" smtClean="0"/>
              <a:t>Serial1/0</a:t>
            </a:r>
          </a:p>
          <a:p>
            <a:endParaRPr lang="en-US" sz="1400" dirty="0"/>
          </a:p>
          <a:p>
            <a:r>
              <a:rPr lang="en-US" sz="1400" dirty="0"/>
              <a:t>R2#sh ip route eigrp</a:t>
            </a:r>
          </a:p>
          <a:p>
            <a:r>
              <a:rPr lang="en-US" sz="1400" dirty="0" smtClean="0"/>
              <a:t>…</a:t>
            </a:r>
          </a:p>
          <a:p>
            <a:r>
              <a:rPr lang="en-US" sz="1400" dirty="0"/>
              <a:t> 10.0.0.0/8 is variably subnetted, 5 subnets, 2 masks</a:t>
            </a:r>
          </a:p>
          <a:p>
            <a:r>
              <a:rPr lang="en-US" sz="1400" dirty="0"/>
              <a:t>D        10.1.1.0/24 [90/156160] via 172.16.1.1, 01:42:43, FastEthernet0/0</a:t>
            </a:r>
          </a:p>
          <a:p>
            <a:r>
              <a:rPr lang="en-US" sz="1400" dirty="0"/>
              <a:t>D        10.1.4.0/24 [90/2172416] via 172.16.1.1, 01:42:43, FastEthernet0/0</a:t>
            </a:r>
          </a:p>
          <a:p>
            <a:r>
              <a:rPr lang="en-US" sz="1400" b="1" dirty="0"/>
              <a:t>D EX     10.2.1.0/24 [170/40028160] via 172.16.1.1, 00:04:59, </a:t>
            </a:r>
            <a:r>
              <a:rPr lang="en-US" sz="1400" b="1" dirty="0" smtClean="0"/>
              <a:t>FastEthernet0/0</a:t>
            </a:r>
          </a:p>
          <a:p>
            <a:endParaRPr lang="en-US" sz="1400" b="1" dirty="0"/>
          </a:p>
          <a:p>
            <a:r>
              <a:rPr lang="en-US" sz="1400" b="1" dirty="0"/>
              <a:t>R4</a:t>
            </a:r>
            <a:r>
              <a:rPr lang="en-US" sz="1400" b="1" dirty="0" smtClean="0"/>
              <a:t># ping </a:t>
            </a:r>
            <a:r>
              <a:rPr lang="en-US" sz="1400" b="1" dirty="0"/>
              <a:t>10.1.2.2 source 10.2.1.4</a:t>
            </a:r>
          </a:p>
          <a:p>
            <a:r>
              <a:rPr lang="en-US" sz="1400" dirty="0"/>
              <a:t>Type escape sequence to abort.</a:t>
            </a:r>
          </a:p>
          <a:p>
            <a:r>
              <a:rPr lang="en-US" sz="1400" dirty="0"/>
              <a:t>Sending 5, 100-byte ICMP Echos to 10.1.2.2, timeout is 2 seconds:</a:t>
            </a:r>
          </a:p>
          <a:p>
            <a:r>
              <a:rPr lang="en-US" sz="1400" dirty="0"/>
              <a:t>Packet sent with a source address of 10.2.1.4 </a:t>
            </a:r>
          </a:p>
          <a:p>
            <a:r>
              <a:rPr lang="en-US" sz="1400" b="1" dirty="0" smtClean="0"/>
              <a:t>!!!!!</a:t>
            </a:r>
            <a:endParaRPr lang="en-US" sz="1600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03284" y="947057"/>
            <a:ext cx="11601630" cy="3971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493B93"/>
              </a:buClr>
              <a:buSzPct val="90000"/>
              <a:buFont typeface="Arial" pitchFamily="34" charset="0"/>
              <a:buChar char="•"/>
              <a:tabLst/>
              <a:defRPr lang="en-US" sz="22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18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6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 smtClean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 typeface="Arial" pitchFamily="34" charset="0"/>
              <a:buNone/>
              <a:defRPr lang="en-US" sz="1400" kern="1200" dirty="0">
                <a:solidFill>
                  <a:srgbClr val="43515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Complex topic, not a simple solution</a:t>
            </a:r>
          </a:p>
          <a:p>
            <a:pPr lvl="1"/>
            <a:r>
              <a:rPr lang="en-US" dirty="0" smtClean="0"/>
              <a:t>Example: R1 Eigrp, does not learn R1 BGP network from R4. </a:t>
            </a:r>
            <a:r>
              <a:rPr lang="en-US" dirty="0" err="1" smtClean="0"/>
              <a:t>Eigrp</a:t>
            </a:r>
            <a:r>
              <a:rPr lang="en-US" dirty="0" smtClean="0"/>
              <a:t> R1 does not advertise 10.2.1.0 /24 to R2</a:t>
            </a:r>
          </a:p>
          <a:p>
            <a:pPr lvl="1"/>
            <a:r>
              <a:rPr lang="en-US" dirty="0" smtClean="0"/>
              <a:t>Solution: Redistribute BGP into EIGRP. </a:t>
            </a:r>
            <a:r>
              <a:rPr lang="en-US" dirty="0"/>
              <a:t>N</a:t>
            </a:r>
            <a:r>
              <a:rPr lang="en-US" dirty="0" smtClean="0"/>
              <a:t>ot recommended without filtering.</a:t>
            </a:r>
            <a:endParaRPr lang="en-US" dirty="0"/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b="1" dirty="0" smtClean="0"/>
          </a:p>
          <a:p>
            <a:endParaRPr lang="en-US" dirty="0" smtClean="0"/>
          </a:p>
          <a:p>
            <a:pPr lvl="1"/>
            <a:endParaRPr lang="en-US" sz="1200" dirty="0" smtClean="0"/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126" y="2190747"/>
            <a:ext cx="5553041" cy="218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5492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BGP </a:t>
            </a:r>
            <a:r>
              <a:rPr lang="en-US" dirty="0" smtClean="0"/>
              <a:t>Overview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BGP Objectives:</a:t>
            </a:r>
          </a:p>
          <a:p>
            <a:pPr lvl="1"/>
            <a:r>
              <a:rPr lang="en-US" dirty="0" smtClean="0"/>
              <a:t>Exchange Public Networks between different Autonomous Systems (ASs)</a:t>
            </a:r>
          </a:p>
          <a:p>
            <a:pPr lvl="1"/>
            <a:r>
              <a:rPr lang="en-US" dirty="0" smtClean="0"/>
              <a:t>Manipulate Incoming and Outgoing paths for Network Updates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Rich Manipulation and Filtering Tools.</a:t>
            </a:r>
          </a:p>
          <a:p>
            <a:r>
              <a:rPr lang="en-US" dirty="0" smtClean="0"/>
              <a:t>BGP </a:t>
            </a:r>
            <a:r>
              <a:rPr lang="en-US" dirty="0"/>
              <a:t>	</a:t>
            </a:r>
            <a:r>
              <a:rPr lang="en-US" dirty="0" smtClean="0"/>
              <a:t>Basic Configuration:</a:t>
            </a:r>
          </a:p>
          <a:p>
            <a:pPr lvl="1"/>
            <a:r>
              <a:rPr lang="en-US" dirty="0" smtClean="0"/>
              <a:t>Session Establishment between Neighbors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Internal BGP (iBGP): Neighbors in the same AS. More complex than External BGP -Out </a:t>
            </a:r>
            <a:r>
              <a:rPr lang="en-US" dirty="0"/>
              <a:t>of </a:t>
            </a:r>
            <a:r>
              <a:rPr lang="en-US" dirty="0" smtClean="0"/>
              <a:t>scope-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External BGP (eBGP): Neighbors in different AS.</a:t>
            </a:r>
            <a:endParaRPr lang="en-US" dirty="0"/>
          </a:p>
          <a:p>
            <a:pPr lvl="1"/>
            <a:r>
              <a:rPr lang="en-US" dirty="0" smtClean="0"/>
              <a:t>Network Updates between Neighbors</a:t>
            </a:r>
            <a:endParaRPr lang="en-US" dirty="0"/>
          </a:p>
          <a:p>
            <a:pPr lvl="1"/>
            <a:r>
              <a:rPr lang="en-US" dirty="0" smtClean="0"/>
              <a:t>	Advertise the networks we want reachability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A router can advertise any route in its routing table</a:t>
            </a:r>
          </a:p>
          <a:p>
            <a:pPr marL="6921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7253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eBGP Basic Configuration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600200"/>
            <a:ext cx="6461470" cy="255188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2" y="1344168"/>
            <a:ext cx="4648278" cy="4965192"/>
          </a:xfrm>
        </p:spPr>
        <p:txBody>
          <a:bodyPr/>
          <a:lstStyle/>
          <a:p>
            <a:r>
              <a:rPr lang="en-US" dirty="0"/>
              <a:t>Scenario:</a:t>
            </a:r>
          </a:p>
          <a:p>
            <a:pPr lvl="1"/>
            <a:r>
              <a:rPr lang="en-US" dirty="0"/>
              <a:t>Consider 10.0.0.0 address as Public</a:t>
            </a:r>
          </a:p>
          <a:p>
            <a:pPr lvl="1"/>
            <a:r>
              <a:rPr lang="en-US" dirty="0"/>
              <a:t>Consider 172.16.0.0 address as Private</a:t>
            </a:r>
          </a:p>
          <a:p>
            <a:endParaRPr lang="en-US" dirty="0" smtClean="0"/>
          </a:p>
          <a:p>
            <a:r>
              <a:rPr lang="en-US" dirty="0" smtClean="0"/>
              <a:t>Objective: </a:t>
            </a:r>
          </a:p>
          <a:p>
            <a:pPr marL="6921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R1 will advertise 10.1.1.0/24 and 10.1.2.0 / 24 to R4</a:t>
            </a:r>
            <a:endParaRPr lang="en-US" dirty="0"/>
          </a:p>
          <a:p>
            <a:pPr marL="6921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R4 will advertise 10.2.1.0 /24 to R1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46144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eBGP Basic Configuration Steps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600200"/>
            <a:ext cx="6461470" cy="255188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2" y="1344168"/>
            <a:ext cx="4648278" cy="4965192"/>
          </a:xfrm>
        </p:spPr>
        <p:txBody>
          <a:bodyPr/>
          <a:lstStyle/>
          <a:p>
            <a:r>
              <a:rPr lang="en-US" dirty="0" smtClean="0"/>
              <a:t>Configure and Verify Neighbors</a:t>
            </a:r>
          </a:p>
          <a:p>
            <a:r>
              <a:rPr lang="en-US" dirty="0" smtClean="0"/>
              <a:t>Advertise Networks</a:t>
            </a:r>
          </a:p>
          <a:p>
            <a:pPr lvl="1"/>
            <a:r>
              <a:rPr lang="en-US" dirty="0" smtClean="0"/>
              <a:t>Verify BGP only advertises networks available in Routing Table, no matter if they are directly connected.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889098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eBGP Basic Configuration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564" y="2743200"/>
            <a:ext cx="7453738" cy="294376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1" y="1344168"/>
            <a:ext cx="7718049" cy="4965192"/>
          </a:xfrm>
        </p:spPr>
        <p:txBody>
          <a:bodyPr/>
          <a:lstStyle/>
          <a:p>
            <a:r>
              <a:rPr lang="en-US" dirty="0" smtClean="0"/>
              <a:t>Neighbors configuration and verification: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87829" y="1916461"/>
            <a:ext cx="3390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R1(config</a:t>
            </a:r>
            <a:r>
              <a:rPr lang="en-US" sz="1600" dirty="0" smtClean="0"/>
              <a:t>)# router </a:t>
            </a:r>
            <a:r>
              <a:rPr lang="en-US" sz="1600" dirty="0"/>
              <a:t>bgp 65501</a:t>
            </a:r>
          </a:p>
          <a:p>
            <a:r>
              <a:rPr lang="en-US" sz="1600" dirty="0"/>
              <a:t>neighbor 10.1.4.4 remote-as 65502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3745" y="1904264"/>
            <a:ext cx="3390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R4(config</a:t>
            </a:r>
            <a:r>
              <a:rPr lang="en-US" sz="1600" dirty="0" smtClean="0"/>
              <a:t>)# router </a:t>
            </a:r>
            <a:r>
              <a:rPr lang="en-US" sz="1600" dirty="0"/>
              <a:t>bgp 65502</a:t>
            </a:r>
          </a:p>
          <a:p>
            <a:r>
              <a:rPr lang="en-US" sz="1600" dirty="0"/>
              <a:t>neighbor 10.1.4.1 remote-as 65501</a:t>
            </a:r>
          </a:p>
        </p:txBody>
      </p:sp>
    </p:spTree>
    <p:extLst>
      <p:ext uri="{BB962C8B-B14F-4D97-AF65-F5344CB8AC3E}">
        <p14:creationId xmlns:p14="http://schemas.microsoft.com/office/powerpoint/2010/main" val="35815797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eBGP Basic Configuration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18" y="3098210"/>
            <a:ext cx="6852055" cy="270614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1" y="1344168"/>
            <a:ext cx="7718049" cy="4965192"/>
          </a:xfrm>
        </p:spPr>
        <p:txBody>
          <a:bodyPr/>
          <a:lstStyle/>
          <a:p>
            <a:r>
              <a:rPr lang="en-US" dirty="0" smtClean="0"/>
              <a:t>Neighbors configuration and verification: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87829" y="1916461"/>
            <a:ext cx="54402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R1#show ip bgp neighbors </a:t>
            </a:r>
          </a:p>
          <a:p>
            <a:r>
              <a:rPr lang="en-US" sz="1600" dirty="0"/>
              <a:t>BGP neighbor is 10.1.4.4,  remote AS 65502, external link</a:t>
            </a:r>
          </a:p>
          <a:p>
            <a:r>
              <a:rPr lang="en-US" sz="1600" dirty="0"/>
              <a:t>  BGP version 4, remote router ID 10.2.1.4</a:t>
            </a:r>
          </a:p>
          <a:p>
            <a:r>
              <a:rPr lang="en-US" sz="1600" dirty="0"/>
              <a:t>  BGP state = </a:t>
            </a:r>
            <a:r>
              <a:rPr lang="en-US" sz="1600" b="1" dirty="0"/>
              <a:t>Established</a:t>
            </a:r>
            <a:r>
              <a:rPr lang="en-US" sz="1600" dirty="0"/>
              <a:t>, up for </a:t>
            </a:r>
            <a:r>
              <a:rPr lang="en-US" sz="1600" dirty="0" smtClean="0"/>
              <a:t>00:07:17</a:t>
            </a:r>
          </a:p>
          <a:p>
            <a:r>
              <a:rPr lang="en-US" sz="1600" dirty="0"/>
              <a:t>… (output omitted)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28101" y="1913555"/>
            <a:ext cx="54402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R4#show ip bgp neighbors </a:t>
            </a:r>
          </a:p>
          <a:p>
            <a:r>
              <a:rPr lang="en-US" sz="1600" dirty="0"/>
              <a:t>BGP neighbor is 10.1.4.1,  remote AS 65501, external link</a:t>
            </a:r>
          </a:p>
          <a:p>
            <a:r>
              <a:rPr lang="en-US" sz="1600" dirty="0"/>
              <a:t>  BGP version 4, remote router ID 10.1.1.1</a:t>
            </a:r>
          </a:p>
          <a:p>
            <a:r>
              <a:rPr lang="en-US" sz="1600" dirty="0"/>
              <a:t>  BGP state = </a:t>
            </a:r>
            <a:r>
              <a:rPr lang="en-US" sz="1600" b="1" dirty="0"/>
              <a:t>Established</a:t>
            </a:r>
            <a:r>
              <a:rPr lang="en-US" sz="1600" dirty="0"/>
              <a:t>, up for </a:t>
            </a:r>
            <a:r>
              <a:rPr lang="en-US" sz="1600" dirty="0" smtClean="0"/>
              <a:t>00:08:04</a:t>
            </a:r>
          </a:p>
          <a:p>
            <a:r>
              <a:rPr lang="en-US" sz="1600" dirty="0"/>
              <a:t>… (output omitted)</a:t>
            </a:r>
          </a:p>
        </p:txBody>
      </p:sp>
    </p:spTree>
    <p:extLst>
      <p:ext uri="{BB962C8B-B14F-4D97-AF65-F5344CB8AC3E}">
        <p14:creationId xmlns:p14="http://schemas.microsoft.com/office/powerpoint/2010/main" val="25862842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eBGP Basic Configuration 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1" y="1344168"/>
            <a:ext cx="11450301" cy="4965192"/>
          </a:xfrm>
        </p:spPr>
        <p:txBody>
          <a:bodyPr/>
          <a:lstStyle/>
          <a:p>
            <a:r>
              <a:rPr lang="en-US" dirty="0"/>
              <a:t>Networks Advertisements and </a:t>
            </a:r>
            <a:r>
              <a:rPr lang="en-US" dirty="0" smtClean="0"/>
              <a:t>Verification:</a:t>
            </a:r>
          </a:p>
          <a:p>
            <a:pPr lvl="1"/>
            <a:r>
              <a:rPr lang="en-US" dirty="0" smtClean="0"/>
              <a:t>R1 configured to advertise both networks, only advertises directly connected. R4 only learns directly connected to R1.</a:t>
            </a:r>
          </a:p>
          <a:p>
            <a:pPr lvl="1"/>
            <a:r>
              <a:rPr lang="en-US" dirty="0" smtClean="0"/>
              <a:t>Reason: 10.1.2.0/24 is not on R1 Routing Table.</a:t>
            </a:r>
          </a:p>
          <a:p>
            <a:pPr lvl="1"/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07490" y="2802592"/>
            <a:ext cx="37224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R1(config</a:t>
            </a:r>
            <a:r>
              <a:rPr lang="en-US" sz="1600" dirty="0" smtClean="0"/>
              <a:t>)# router </a:t>
            </a:r>
            <a:r>
              <a:rPr lang="en-US" sz="1600" dirty="0"/>
              <a:t>bgp 65501</a:t>
            </a:r>
          </a:p>
          <a:p>
            <a:r>
              <a:rPr lang="en-US" sz="1600" dirty="0"/>
              <a:t>neighbor 10.1.4.4 remote-as </a:t>
            </a:r>
            <a:r>
              <a:rPr lang="en-US" sz="1600" dirty="0" smtClean="0"/>
              <a:t>65502</a:t>
            </a:r>
          </a:p>
          <a:p>
            <a:r>
              <a:rPr lang="en-US" sz="1600" b="1" dirty="0"/>
              <a:t>network 10.1.1.0 mask 255.255.255.0</a:t>
            </a:r>
          </a:p>
          <a:p>
            <a:r>
              <a:rPr lang="en-US" sz="1600" b="1" dirty="0" smtClean="0"/>
              <a:t>network </a:t>
            </a:r>
            <a:r>
              <a:rPr lang="en-US" sz="1600" b="1" dirty="0"/>
              <a:t>10.1.2.0 mask 255.255.255.0</a:t>
            </a:r>
          </a:p>
          <a:p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07490" y="4088172"/>
            <a:ext cx="102761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R4#show ip bgp </a:t>
            </a:r>
          </a:p>
          <a:p>
            <a:r>
              <a:rPr lang="en-US" sz="1600" dirty="0"/>
              <a:t>BGP table version is 6, local router ID is 10.2.1.4</a:t>
            </a:r>
          </a:p>
          <a:p>
            <a:r>
              <a:rPr lang="en-US" sz="1600" dirty="0" smtClean="0"/>
              <a:t>(… output omitted)</a:t>
            </a:r>
            <a:endParaRPr lang="en-US" sz="1600" dirty="0"/>
          </a:p>
          <a:p>
            <a:r>
              <a:rPr lang="en-US" sz="1600" dirty="0"/>
              <a:t>Origin codes: i - IGP, e - EGP, ? - incomplete</a:t>
            </a:r>
          </a:p>
          <a:p>
            <a:r>
              <a:rPr lang="en-US" sz="1600" dirty="0"/>
              <a:t>RPKI validation codes: V valid, I invalid, N Not found</a:t>
            </a:r>
          </a:p>
          <a:p>
            <a:endParaRPr lang="en-US" sz="1600" dirty="0"/>
          </a:p>
          <a:p>
            <a:r>
              <a:rPr lang="en-US" sz="1600" dirty="0"/>
              <a:t>     </a:t>
            </a:r>
            <a:r>
              <a:rPr lang="en-US" sz="1600" dirty="0" smtClean="0"/>
              <a:t>  Network          </a:t>
            </a:r>
            <a:r>
              <a:rPr lang="en-US" sz="1600" dirty="0"/>
              <a:t>Next Hop            Metric LocPrf Weight Path</a:t>
            </a:r>
          </a:p>
          <a:p>
            <a:r>
              <a:rPr lang="en-US" sz="1600" b="1" dirty="0"/>
              <a:t> *&gt;  10.1.1.0/24      10.1.4.1                 </a:t>
            </a:r>
            <a:r>
              <a:rPr lang="en-US" sz="1600" dirty="0"/>
              <a:t>0             </a:t>
            </a:r>
            <a:r>
              <a:rPr lang="en-US" sz="1600" dirty="0" smtClean="0"/>
              <a:t>             0 </a:t>
            </a:r>
            <a:r>
              <a:rPr lang="en-US" sz="1600" dirty="0"/>
              <a:t>65501 i</a:t>
            </a:r>
          </a:p>
          <a:p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0943" y="2555995"/>
            <a:ext cx="5997618" cy="236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1570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eBGP Basic Configuration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692" y="2614287"/>
            <a:ext cx="6252469" cy="246934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1" y="1344168"/>
            <a:ext cx="8360308" cy="4965192"/>
          </a:xfrm>
        </p:spPr>
        <p:txBody>
          <a:bodyPr/>
          <a:lstStyle/>
          <a:p>
            <a:r>
              <a:rPr lang="en-US" dirty="0"/>
              <a:t>Networks Advertisements and </a:t>
            </a:r>
            <a:r>
              <a:rPr lang="en-US" dirty="0" smtClean="0"/>
              <a:t>Verification:</a:t>
            </a:r>
          </a:p>
          <a:p>
            <a:pPr lvl="1"/>
            <a:r>
              <a:rPr lang="en-US" dirty="0" smtClean="0"/>
              <a:t>Eigrp configuration on R1 to make 10.1.2.0 available on R1 Routing Table:</a:t>
            </a:r>
          </a:p>
          <a:p>
            <a:pPr lvl="1"/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66307" y="2216184"/>
            <a:ext cx="1052859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R1(config</a:t>
            </a:r>
            <a:r>
              <a:rPr lang="en-US" sz="1600" dirty="0" smtClean="0"/>
              <a:t>)# router </a:t>
            </a:r>
            <a:r>
              <a:rPr lang="en-US" sz="1600" dirty="0"/>
              <a:t>bgp 65501</a:t>
            </a:r>
          </a:p>
          <a:p>
            <a:r>
              <a:rPr lang="en-US" sz="1600" dirty="0"/>
              <a:t>neighbor 10.1.4.4 remote-as </a:t>
            </a:r>
            <a:r>
              <a:rPr lang="en-US" sz="1600" dirty="0" smtClean="0"/>
              <a:t>65502</a:t>
            </a:r>
          </a:p>
          <a:p>
            <a:r>
              <a:rPr lang="en-US" sz="1600" dirty="0"/>
              <a:t>network 10.1.1.0 mask 255.255.255.0</a:t>
            </a:r>
          </a:p>
          <a:p>
            <a:r>
              <a:rPr lang="en-US" sz="1600" dirty="0" smtClean="0"/>
              <a:t>network </a:t>
            </a:r>
            <a:r>
              <a:rPr lang="en-US" sz="1600" dirty="0"/>
              <a:t>10.1.2.0 mask </a:t>
            </a:r>
            <a:r>
              <a:rPr lang="en-US" sz="1600" dirty="0" smtClean="0"/>
              <a:t>255.255.255.0</a:t>
            </a:r>
          </a:p>
          <a:p>
            <a:r>
              <a:rPr lang="en-US" sz="1600" dirty="0"/>
              <a:t>!</a:t>
            </a:r>
            <a:endParaRPr lang="en-US" sz="1600" dirty="0" smtClean="0"/>
          </a:p>
          <a:p>
            <a:r>
              <a:rPr lang="en-US" sz="1600" dirty="0"/>
              <a:t>router eigrp 1</a:t>
            </a:r>
          </a:p>
          <a:p>
            <a:r>
              <a:rPr lang="en-US" sz="1600" dirty="0" smtClean="0"/>
              <a:t>network </a:t>
            </a:r>
            <a:r>
              <a:rPr lang="en-US" sz="1600" dirty="0"/>
              <a:t>10.0.0.0</a:t>
            </a:r>
          </a:p>
          <a:p>
            <a:r>
              <a:rPr lang="en-US" sz="1600" b="1" dirty="0" smtClean="0"/>
              <a:t>network </a:t>
            </a:r>
            <a:r>
              <a:rPr lang="en-US" sz="1600" b="1" dirty="0"/>
              <a:t>172.16.0.0</a:t>
            </a:r>
          </a:p>
          <a:p>
            <a:r>
              <a:rPr lang="en-US" sz="1600" b="1" dirty="0" smtClean="0"/>
              <a:t>passive-interface </a:t>
            </a:r>
            <a:r>
              <a:rPr lang="en-US" sz="1600" b="1" dirty="0"/>
              <a:t>Serial1/0</a:t>
            </a:r>
          </a:p>
          <a:p>
            <a:r>
              <a:rPr lang="en-US" sz="1600" b="1" dirty="0" smtClean="0"/>
              <a:t>!</a:t>
            </a:r>
          </a:p>
          <a:p>
            <a:endParaRPr lang="en-US" sz="1600" b="1" dirty="0"/>
          </a:p>
          <a:p>
            <a:r>
              <a:rPr lang="en-US" sz="1600" dirty="0"/>
              <a:t>R1#sh ip route eigrp</a:t>
            </a:r>
          </a:p>
          <a:p>
            <a:r>
              <a:rPr lang="en-US" sz="1600" dirty="0" smtClean="0"/>
              <a:t>(… output omitted)</a:t>
            </a:r>
          </a:p>
          <a:p>
            <a:endParaRPr lang="en-US" sz="1600" dirty="0"/>
          </a:p>
          <a:p>
            <a:r>
              <a:rPr lang="en-US" sz="1600" dirty="0" smtClean="0"/>
              <a:t>      </a:t>
            </a:r>
            <a:r>
              <a:rPr lang="en-US" sz="1600" dirty="0"/>
              <a:t>10.0.0.0/8 is variably subnetted, 5 subnets, 2 masks</a:t>
            </a:r>
          </a:p>
          <a:p>
            <a:r>
              <a:rPr lang="en-US" sz="1600" b="1" dirty="0"/>
              <a:t>D        10.1.2.0/24 [90/156160] via 172.16.1.2, 00:11:22, FastEthernet0/0</a:t>
            </a:r>
          </a:p>
          <a:p>
            <a:endParaRPr lang="en-US" sz="1600" b="1" dirty="0"/>
          </a:p>
          <a:p>
            <a:endParaRPr lang="en-US" sz="1600" b="1" dirty="0"/>
          </a:p>
          <a:p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692" y="2300302"/>
            <a:ext cx="7072647" cy="278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969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eBGP Basic Configuration 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721" y="1344168"/>
            <a:ext cx="8360308" cy="4965192"/>
          </a:xfrm>
        </p:spPr>
        <p:txBody>
          <a:bodyPr/>
          <a:lstStyle/>
          <a:p>
            <a:r>
              <a:rPr lang="en-US" dirty="0"/>
              <a:t>Networks Advertisements and </a:t>
            </a:r>
            <a:r>
              <a:rPr lang="en-US" dirty="0" smtClean="0"/>
              <a:t>Verification:</a:t>
            </a:r>
          </a:p>
          <a:p>
            <a:pPr lvl="1"/>
            <a:r>
              <a:rPr lang="en-US" dirty="0" smtClean="0"/>
              <a:t>R4 shows both networks from R1</a:t>
            </a:r>
          </a:p>
          <a:p>
            <a:pPr lvl="1"/>
            <a:endParaRPr lang="en-US" sz="12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40280" y="2303270"/>
            <a:ext cx="105285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R4#show </a:t>
            </a:r>
            <a:r>
              <a:rPr lang="en-US" sz="1600" b="1" dirty="0"/>
              <a:t>ip bgp </a:t>
            </a:r>
          </a:p>
          <a:p>
            <a:r>
              <a:rPr lang="en-US" sz="1600" dirty="0"/>
              <a:t>BGP table version is 7, local router ID is 10.2.1.4</a:t>
            </a:r>
          </a:p>
          <a:p>
            <a:r>
              <a:rPr lang="en-US" sz="1600" dirty="0"/>
              <a:t>Status codes: s suppressed, d damped, h history, * valid, &gt; best, i - internal, </a:t>
            </a:r>
          </a:p>
          <a:p>
            <a:r>
              <a:rPr lang="en-US" sz="1600" dirty="0"/>
              <a:t>              r RIB-failure, S Stale, m multipath, b backup-path, f RT-Filter, </a:t>
            </a:r>
          </a:p>
          <a:p>
            <a:r>
              <a:rPr lang="en-US" sz="1600" dirty="0"/>
              <a:t>              x best-external, a additional-path, c RIB-compressed, </a:t>
            </a:r>
          </a:p>
          <a:p>
            <a:r>
              <a:rPr lang="en-US" sz="1600" dirty="0"/>
              <a:t>Origin codes: i - IGP, e - EGP, ? - incomplete</a:t>
            </a:r>
          </a:p>
          <a:p>
            <a:r>
              <a:rPr lang="en-US" sz="1600" dirty="0"/>
              <a:t>RPKI validation codes: V valid, I invalid, N Not found</a:t>
            </a:r>
          </a:p>
          <a:p>
            <a:endParaRPr lang="en-US" sz="1600" dirty="0"/>
          </a:p>
          <a:p>
            <a:r>
              <a:rPr lang="en-US" sz="1600" dirty="0"/>
              <a:t>     </a:t>
            </a:r>
            <a:r>
              <a:rPr lang="en-US" sz="1600" b="1" dirty="0"/>
              <a:t>Network          Next Hop            Metric LocPrf Weight Path</a:t>
            </a:r>
          </a:p>
          <a:p>
            <a:r>
              <a:rPr lang="en-US" sz="1600" b="1" dirty="0"/>
              <a:t> *&gt;  10.1.1.0/24      10.1.4.1                 0             </a:t>
            </a:r>
            <a:r>
              <a:rPr lang="en-US" sz="1600" b="1" dirty="0" smtClean="0"/>
              <a:t>           0 </a:t>
            </a:r>
            <a:r>
              <a:rPr lang="en-US" sz="1600" b="1" dirty="0"/>
              <a:t>65501 i</a:t>
            </a:r>
          </a:p>
          <a:p>
            <a:r>
              <a:rPr lang="en-US" sz="1600" b="1" dirty="0"/>
              <a:t> *&gt;  10.1.2.0/24      10.1.4.1            156160             </a:t>
            </a:r>
            <a:r>
              <a:rPr lang="en-US" sz="1600" b="1" dirty="0" smtClean="0"/>
              <a:t>      0 </a:t>
            </a:r>
            <a:r>
              <a:rPr lang="en-US" sz="1600" b="1" dirty="0"/>
              <a:t>65501 i</a:t>
            </a:r>
          </a:p>
          <a:p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7441" y="3209562"/>
            <a:ext cx="5037581" cy="198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3194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 white widescreen">
  <a:themeElements>
    <a:clrScheme name="Cisco NetAcad">
      <a:dk1>
        <a:srgbClr val="2AA7DF"/>
      </a:dk1>
      <a:lt1>
        <a:srgbClr val="FFFFFF"/>
      </a:lt1>
      <a:dk2>
        <a:srgbClr val="6B308E"/>
      </a:dk2>
      <a:lt2>
        <a:srgbClr val="000000"/>
      </a:lt2>
      <a:accent1>
        <a:srgbClr val="00938E"/>
      </a:accent1>
      <a:accent2>
        <a:srgbClr val="3EB549"/>
      </a:accent2>
      <a:accent3>
        <a:srgbClr val="D81673"/>
      </a:accent3>
      <a:accent4>
        <a:srgbClr val="234493"/>
      </a:accent4>
      <a:accent5>
        <a:srgbClr val="ED2D28"/>
      </a:accent5>
      <a:accent6>
        <a:srgbClr val="F68B21"/>
      </a:accent6>
      <a:hlink>
        <a:srgbClr val="2AA7DF"/>
      </a:hlink>
      <a:folHlink>
        <a:srgbClr val="ACB2C2"/>
      </a:folHlink>
    </a:clrScheme>
    <a:fontScheme name="Custom 4">
      <a:majorFont>
        <a:latin typeface="CiscoSansTT ExtraLight"/>
        <a:ea typeface=""/>
        <a:cs typeface=""/>
      </a:majorFont>
      <a:minorFont>
        <a:latin typeface="CiscoSansT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NetAcad 2015 PPT Light Template.potx" id="{DF074211-70A0-48D1-9288-DB8561EA15AB}" vid="{20BD03C7-F40A-4166-A54C-67DBDB1FD8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NetAcad 2015 PPT Light Template</Template>
  <TotalTime>4092</TotalTime>
  <Words>1030</Words>
  <Application>Microsoft Office PowerPoint</Application>
  <PresentationFormat>Custom</PresentationFormat>
  <Paragraphs>196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new white widescreen</vt:lpstr>
      <vt:lpstr>eBGP Introduction</vt:lpstr>
      <vt:lpstr>BGP Overview </vt:lpstr>
      <vt:lpstr>eBGP Basic Configuration Example</vt:lpstr>
      <vt:lpstr>eBGP Basic Configuration Steps</vt:lpstr>
      <vt:lpstr>eBGP Basic Configuration Example</vt:lpstr>
      <vt:lpstr>eBGP Basic Configuration Example</vt:lpstr>
      <vt:lpstr>eBGP Basic Configuration Example</vt:lpstr>
      <vt:lpstr>eBGP Basic Configuration Example</vt:lpstr>
      <vt:lpstr>eBGP Basic Configuration Example</vt:lpstr>
      <vt:lpstr>eBGP Full Configuration</vt:lpstr>
      <vt:lpstr>eBGP Verification</vt:lpstr>
      <vt:lpstr>eBGP Verification</vt:lpstr>
      <vt:lpstr>Reachability to eBGP Advertised Networks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of PPPoE</dc:title>
  <dc:creator>Marc Khayat -X (makhayat - INLEA CORPORATION at Cisco)</dc:creator>
  <cp:lastModifiedBy>erantane</cp:lastModifiedBy>
  <cp:revision>130</cp:revision>
  <dcterms:created xsi:type="dcterms:W3CDTF">2016-02-02T05:11:57Z</dcterms:created>
  <dcterms:modified xsi:type="dcterms:W3CDTF">2016-03-04T16:52:41Z</dcterms:modified>
</cp:coreProperties>
</file>